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commentAuthors.xml" ContentType="application/vnd.openxmlformats-officedocument.presentationml.commentAuthor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Default Extension="wdp" ContentType="image/vnd.ms-photo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75" r:id="rId5"/>
    <p:sldId id="276" r:id="rId6"/>
    <p:sldId id="27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  <p:sldId id="259" r:id="rId25"/>
    <p:sldId id="295" r:id="rId26"/>
    <p:sldId id="296" r:id="rId27"/>
    <p:sldId id="300" r:id="rId28"/>
    <p:sldId id="297" r:id="rId29"/>
    <p:sldId id="298" r:id="rId30"/>
    <p:sldId id="260" r:id="rId31"/>
    <p:sldId id="269" r:id="rId32"/>
    <p:sldId id="270" r:id="rId33"/>
    <p:sldId id="271" r:id="rId34"/>
    <p:sldId id="265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Registered User" initials="RU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044" autoAdjust="0"/>
    <p:restoredTop sz="94660"/>
  </p:normalViewPr>
  <p:slideViewPr>
    <p:cSldViewPr snapToGrid="0">
      <p:cViewPr varScale="1">
        <p:scale>
          <a:sx n="72" d="100"/>
          <a:sy n="72" d="100"/>
        </p:scale>
        <p:origin x="-9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0AE607-424C-4960-B2ED-590BB55C9ECD}" type="datetimeFigureOut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D1A5E9-9880-4A9E-88B2-9DFE135D593C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D1A5E9-9880-4A9E-88B2-9DFE135D593C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microsoft.com/office/2007/relationships/hdphoto" Target="../media/hdphoto4.wdp"/><Relationship Id="rId4" Type="http://schemas.openxmlformats.org/officeDocument/2006/relationships/image" Target="../media/image6.png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2.wdp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0B489-818C-4479-9591-553C1E67B9C7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5334984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1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C9E190-1F38-4C92-B2B8-22C3DC6ECE7E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-6406" y="3332990"/>
            <a:ext cx="4085845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V="1">
            <a:off x="7485495" y="3338797"/>
            <a:ext cx="4668994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 userDrawn="1"/>
        </p:nvSpPr>
        <p:spPr>
          <a:xfrm>
            <a:off x="7248128" y="201407"/>
            <a:ext cx="4032448" cy="59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266" dirty="0">
                <a:solidFill>
                  <a:srgbClr val="984807"/>
                </a:solidFill>
              </a:rPr>
              <a:t>2</a:t>
            </a:r>
            <a:endParaRPr lang="ko-KR" altLang="en-US" sz="38266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69730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1-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48238-4C2E-4141-B043-BA61E61136B1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-6406" y="3332990"/>
            <a:ext cx="4085845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V="1">
            <a:off x="7485495" y="3338797"/>
            <a:ext cx="4668994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7248128" y="201407"/>
            <a:ext cx="5856651" cy="59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266" dirty="0">
                <a:solidFill>
                  <a:srgbClr val="984807"/>
                </a:solidFill>
              </a:rPr>
              <a:t>3</a:t>
            </a:r>
            <a:endParaRPr lang="ko-KR" altLang="en-US" sz="38266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760791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2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0836D-F704-43BD-AE9C-4E103ECBBBAC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4" descr="C:\Users\우경원\Downloads\bars5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64061" y="2771745"/>
            <a:ext cx="2531071" cy="2531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타원 6"/>
          <p:cNvSpPr/>
          <p:nvPr userDrawn="1"/>
        </p:nvSpPr>
        <p:spPr>
          <a:xfrm>
            <a:off x="5049066" y="3972725"/>
            <a:ext cx="474249" cy="68866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8" tIns="34290" rIns="68578" bIns="34290" spcCol="0"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/>
          <p:nvPr userDrawn="1"/>
        </p:nvCxnSpPr>
        <p:spPr>
          <a:xfrm>
            <a:off x="4134061" y="2644267"/>
            <a:ext cx="38417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 userDrawn="1"/>
        </p:nvCxnSpPr>
        <p:spPr>
          <a:xfrm>
            <a:off x="4134061" y="1833063"/>
            <a:ext cx="38417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54783685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잍르2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314" l="4061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94229" y="1923810"/>
            <a:ext cx="6947677" cy="513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DFAB-8E84-4BEF-9CE5-D30BC0FC0F6C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9862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4584" y="3780101"/>
            <a:ext cx="4627419" cy="307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314" l="4061" r="89848">
                        <a14:backgroundMark x1="35364" y1="45080" x2="35364" y2="45080"/>
                        <a14:backgroundMark x1="27750" y1="13272" x2="27750" y2="13272"/>
                        <a14:backgroundMark x1="26904" y1="11442" x2="39594" y2="93822"/>
                        <a14:backgroundMark x1="39086" y1="45309" x2="45178" y2="96796"/>
                        <a14:backgroundMark x1="38240" y1="76430" x2="62267" y2="82151"/>
                        <a14:backgroundMark x1="41624" y1="36384" x2="60575" y2="54233"/>
                        <a14:backgroundMark x1="61929" y1="84439" x2="69882" y2="81922"/>
                        <a14:backgroundMark x1="57191" y1="53547" x2="64129" y2="55835"/>
                        <a14:backgroundMark x1="77834" y1="67963" x2="77834" y2="69336"/>
                        <a14:backgroundMark x1="60237" y1="57666" x2="60237" y2="57666"/>
                        <a14:backgroundMark x1="27580" y1="44165" x2="36548" y2="81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94229" y="1923810"/>
            <a:ext cx="6947677" cy="513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직선 연결선 8"/>
          <p:cNvCxnSpPr/>
          <p:nvPr userDrawn="1"/>
        </p:nvCxnSpPr>
        <p:spPr>
          <a:xfrm>
            <a:off x="4943872" y="2864551"/>
            <a:ext cx="2784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4943872" y="2180861"/>
            <a:ext cx="27843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6728293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페이지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D4D03C-56B3-40F4-8282-232FFEFEBCA8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72142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1679509" y="548681"/>
            <a:ext cx="10081120" cy="585665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239349" y="452672"/>
            <a:ext cx="1248139" cy="1056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100" dirty="0">
              <a:solidFill>
                <a:schemeClr val="tx1"/>
              </a:solidFill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031208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페이지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 userDrawn="1"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314" l="4061" r="8984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94229" y="1923810"/>
            <a:ext cx="6947677" cy="513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BE057-6E56-4182-B5FC-452A1BEA3B84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 xmlns="">
                  <a14:imgLayer r:embed="rId5">
                    <a14:imgEffect>
                      <a14:backgroundRemoval t="0" b="98627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64584" y="3780101"/>
            <a:ext cx="4627419" cy="3077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BEBA8EAE-BF5A-486C-A8C5-ECC9F3942E4B}">
                <a14:imgProps xmlns:a14="http://schemas.microsoft.com/office/drawing/2010/main" xmlns="">
                  <a14:imgLayer r:embed="rId3">
                    <a14:imgEffect>
                      <a14:backgroundRemoval t="0" b="99314" l="4061" r="89848">
                        <a14:backgroundMark x1="35364" y1="45080" x2="35364" y2="45080"/>
                        <a14:backgroundMark x1="27750" y1="13272" x2="27750" y2="13272"/>
                        <a14:backgroundMark x1="26904" y1="11442" x2="39594" y2="93822"/>
                        <a14:backgroundMark x1="39086" y1="45309" x2="45178" y2="96796"/>
                        <a14:backgroundMark x1="38240" y1="76430" x2="62267" y2="82151"/>
                        <a14:backgroundMark x1="41624" y1="36384" x2="60575" y2="54233"/>
                        <a14:backgroundMark x1="61929" y1="84439" x2="69882" y2="81922"/>
                        <a14:backgroundMark x1="57191" y1="53547" x2="64129" y2="55835"/>
                        <a14:backgroundMark x1="77834" y1="67963" x2="77834" y2="69336"/>
                        <a14:backgroundMark x1="60237" y1="57666" x2="60237" y2="57666"/>
                        <a14:backgroundMark x1="27580" y1="44165" x2="36548" y2="819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94229" y="1923810"/>
            <a:ext cx="6947677" cy="5137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직사각형 10"/>
          <p:cNvSpPr/>
          <p:nvPr userDrawn="1"/>
        </p:nvSpPr>
        <p:spPr>
          <a:xfrm>
            <a:off x="1679509" y="548681"/>
            <a:ext cx="10081120" cy="58566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 userDrawn="1"/>
        </p:nvSpPr>
        <p:spPr>
          <a:xfrm>
            <a:off x="239349" y="452672"/>
            <a:ext cx="1248139" cy="1056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100" dirty="0">
              <a:solidFill>
                <a:schemeClr val="tx1"/>
              </a:solidFill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229262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페이지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38ACA5-0769-4F52-A390-2C0B90D99C84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1372" y="2"/>
            <a:ext cx="11760629" cy="6886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1679509" y="548681"/>
            <a:ext cx="10081120" cy="585665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39349" y="452671"/>
            <a:ext cx="1248139" cy="1056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300" dirty="0">
              <a:solidFill>
                <a:schemeClr val="tx1"/>
              </a:solidFill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163128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페이지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1" y="142765"/>
            <a:ext cx="12191460" cy="67152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D878F-D568-4C9B-BC7B-79F78D83414B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679509" y="548681"/>
            <a:ext cx="10081120" cy="585665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39349" y="452671"/>
            <a:ext cx="1248139" cy="1056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300" dirty="0">
              <a:solidFill>
                <a:schemeClr val="tx1"/>
              </a:solidFill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178015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상세페이지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07435" y="1"/>
            <a:ext cx="11184565" cy="6831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D8653-EEF9-4B59-9B32-B33B2B3AF62C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1679509" y="548681"/>
            <a:ext cx="10081120" cy="5856651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 userDrawn="1"/>
        </p:nvSpPr>
        <p:spPr>
          <a:xfrm>
            <a:off x="239349" y="452671"/>
            <a:ext cx="1248139" cy="1056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/>
            <a:endParaRPr lang="ko-KR" altLang="en-US" sz="2300" dirty="0">
              <a:solidFill>
                <a:schemeClr val="tx1"/>
              </a:solidFill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9938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754CC8-CC7A-471D-AF28-CE9151EE8603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0" y="3480048"/>
            <a:ext cx="1219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172697" y="2556718"/>
            <a:ext cx="5763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bg1"/>
                </a:solidFill>
                <a:latin typeface="Hursheys" pitchFamily="2" charset="0"/>
              </a:rPr>
              <a:t>Thank you</a:t>
            </a:r>
            <a:endParaRPr lang="ko-KR" altLang="en-US" sz="5400" dirty="0">
              <a:solidFill>
                <a:schemeClr val="bg1"/>
              </a:solidFill>
              <a:latin typeface="Hursheys" pitchFamily="2" charset="0"/>
            </a:endParaRPr>
          </a:p>
        </p:txBody>
      </p:sp>
      <p:pic>
        <p:nvPicPr>
          <p:cNvPr id="9" name="Picture 3" descr="C:\Users\우경원\Desktop\5차학기\촉진관리\팀플\ppt\작업\느시\gift86 (1)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454181" y="2117695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Users\우경원\Desktop\5차학기\촉진관리\팀플\ppt\작업\느시\sweet84 (1).png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532619" y="2119602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8249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7B1C5-7C05-4AD8-A019-DF04C7AB2279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832596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98355C-576E-4B78-BC9B-F86B214B3A04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8155340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682BD-6956-476D-96EA-E1EAB661D01F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026604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9275E-0AA0-4877-BFD0-CC2710AC04D0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338570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DBD701-9DFC-4249-BCFB-8A569F1297F6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41130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32887-E244-4606-B749-3C7DEE6BDD33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85582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7A01-2A3B-4833-A342-10650E937AD3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2819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90F40-C61E-49C3-BC2E-2DE23F7FA9E2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52895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09B107-4834-4DDB-BD2B-093158981BD2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48314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DEB6A-24F6-4457-8A9C-ABF504599345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 xmlns="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840" r="18125" b="15960"/>
          <a:stretch/>
        </p:blipFill>
        <p:spPr>
          <a:xfrm rot="1674215">
            <a:off x="3603903" y="867170"/>
            <a:ext cx="828669" cy="1160033"/>
          </a:xfrm>
          <a:prstGeom prst="rect">
            <a:avLst/>
          </a:prstGeom>
        </p:spPr>
      </p:pic>
      <p:sp>
        <p:nvSpPr>
          <p:cNvPr id="7" name="직사각형 6"/>
          <p:cNvSpPr/>
          <p:nvPr userDrawn="1"/>
        </p:nvSpPr>
        <p:spPr>
          <a:xfrm>
            <a:off x="4271797" y="1652802"/>
            <a:ext cx="3840427" cy="288032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/>
          </a:p>
        </p:txBody>
      </p:sp>
      <p:sp>
        <p:nvSpPr>
          <p:cNvPr id="8" name="직사각형 7"/>
          <p:cNvSpPr/>
          <p:nvPr userDrawn="1"/>
        </p:nvSpPr>
        <p:spPr>
          <a:xfrm>
            <a:off x="4415813" y="1796819"/>
            <a:ext cx="3552395" cy="259228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>
              <a:latin typeface="Hurshey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56739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0F8220-C4CA-49A5-A2B0-88AC3B53EBD9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8683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431371" y="740701"/>
            <a:ext cx="3264363" cy="748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67" dirty="0">
                <a:solidFill>
                  <a:schemeClr val="bg1"/>
                </a:solidFill>
                <a:latin typeface="Hursheys" pitchFamily="2" charset="0"/>
              </a:rPr>
              <a:t>INDEX</a:t>
            </a:r>
            <a:endParaRPr lang="ko-KR" altLang="en-US" sz="4267" dirty="0">
              <a:solidFill>
                <a:schemeClr val="bg1"/>
              </a:solidFill>
              <a:latin typeface="Hursheys" pitchFamily="2" charset="0"/>
            </a:endParaRPr>
          </a:p>
        </p:txBody>
      </p:sp>
      <p:sp>
        <p:nvSpPr>
          <p:cNvPr id="8" name="직사각형 7"/>
          <p:cNvSpPr/>
          <p:nvPr userDrawn="1"/>
        </p:nvSpPr>
        <p:spPr>
          <a:xfrm>
            <a:off x="2159563" y="0"/>
            <a:ext cx="10032437" cy="6960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33"/>
          </a:p>
        </p:txBody>
      </p:sp>
      <p:grpSp>
        <p:nvGrpSpPr>
          <p:cNvPr id="10" name="그룹 9"/>
          <p:cNvGrpSpPr/>
          <p:nvPr userDrawn="1"/>
        </p:nvGrpSpPr>
        <p:grpSpPr>
          <a:xfrm>
            <a:off x="1861801" y="2010237"/>
            <a:ext cx="3283498" cy="6044398"/>
            <a:chOff x="8004084" y="-373911"/>
            <a:chExt cx="3113249" cy="5619750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809" b="98922" l="0" r="959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698"/>
            <a:stretch/>
          </p:blipFill>
          <p:spPr bwMode="auto">
            <a:xfrm rot="4836151">
              <a:off x="6688877" y="941296"/>
              <a:ext cx="5619750" cy="2989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직사각형 11"/>
            <p:cNvSpPr/>
            <p:nvPr/>
          </p:nvSpPr>
          <p:spPr>
            <a:xfrm>
              <a:off x="10578885" y="784451"/>
              <a:ext cx="538448" cy="1410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/>
          <p:cNvCxnSpPr/>
          <p:nvPr userDrawn="1"/>
        </p:nvCxnSpPr>
        <p:spPr>
          <a:xfrm>
            <a:off x="431371" y="775615"/>
            <a:ext cx="0" cy="69826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 userDrawn="1"/>
        </p:nvSpPr>
        <p:spPr>
          <a:xfrm>
            <a:off x="2688299" y="1278824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2667" smtClean="0">
                <a:solidFill>
                  <a:srgbClr val="753805"/>
                </a:solidFill>
                <a:latin typeface="Hursheys" pitchFamily="2" charset="0"/>
              </a:rPr>
              <a:t>001</a:t>
            </a:r>
            <a:endParaRPr lang="en-US" altLang="ko-KR" sz="2667" dirty="0">
              <a:latin typeface="Hursheys" pitchFamily="2" charset="0"/>
            </a:endParaRPr>
          </a:p>
          <a:p>
            <a:r>
              <a:rPr lang="en-US" altLang="ko-KR" sz="2133"/>
              <a:t>    </a:t>
            </a:r>
            <a:endParaRPr lang="en-US" altLang="ko-KR" sz="2133" dirty="0">
              <a:latin typeface="Yoon 윤고딕 540_TT" pitchFamily="18" charset="-127"/>
              <a:ea typeface="Yoon 윤고딕 540_TT" pitchFamily="18" charset="-127"/>
            </a:endParaRPr>
          </a:p>
        </p:txBody>
      </p:sp>
      <p:grpSp>
        <p:nvGrpSpPr>
          <p:cNvPr id="15" name="그룹 14"/>
          <p:cNvGrpSpPr/>
          <p:nvPr userDrawn="1"/>
        </p:nvGrpSpPr>
        <p:grpSpPr>
          <a:xfrm>
            <a:off x="5210443" y="3035471"/>
            <a:ext cx="3283498" cy="6044398"/>
            <a:chOff x="8004084" y="-373911"/>
            <a:chExt cx="3113249" cy="5619750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809" b="98922" l="0" r="959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698"/>
            <a:stretch/>
          </p:blipFill>
          <p:spPr bwMode="auto">
            <a:xfrm rot="4836151">
              <a:off x="6688877" y="941296"/>
              <a:ext cx="5619750" cy="2989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직사각형 16"/>
            <p:cNvSpPr/>
            <p:nvPr/>
          </p:nvSpPr>
          <p:spPr>
            <a:xfrm>
              <a:off x="10578885" y="784451"/>
              <a:ext cx="538448" cy="1410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8195820" y="287767"/>
              <a:ext cx="538448" cy="1877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직사각형 18"/>
          <p:cNvSpPr/>
          <p:nvPr userDrawn="1"/>
        </p:nvSpPr>
        <p:spPr>
          <a:xfrm>
            <a:off x="5711957" y="2278086"/>
            <a:ext cx="601447" cy="5027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667" smtClean="0">
                <a:solidFill>
                  <a:srgbClr val="753805"/>
                </a:solidFill>
                <a:latin typeface="Hursheys" pitchFamily="2" charset="0"/>
              </a:rPr>
              <a:t>002</a:t>
            </a:r>
            <a:endParaRPr lang="en-US" altLang="ko-KR" sz="2667" dirty="0">
              <a:latin typeface="Hursheys" pitchFamily="2" charset="0"/>
            </a:endParaRPr>
          </a:p>
        </p:txBody>
      </p:sp>
      <p:grpSp>
        <p:nvGrpSpPr>
          <p:cNvPr id="20" name="그룹 19"/>
          <p:cNvGrpSpPr/>
          <p:nvPr userDrawn="1"/>
        </p:nvGrpSpPr>
        <p:grpSpPr>
          <a:xfrm>
            <a:off x="8445529" y="4046851"/>
            <a:ext cx="3283498" cy="6044398"/>
            <a:chOff x="8004084" y="-373911"/>
            <a:chExt cx="3113249" cy="5619750"/>
          </a:xfrm>
        </p:grpSpPr>
        <p:pic>
          <p:nvPicPr>
            <p:cNvPr id="21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 xmlns="">
                    <a14:imgLayer r:embed="rId4">
                      <a14:imgEffect>
                        <a14:backgroundRemoval t="809" b="98922" l="0" r="9593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698"/>
            <a:stretch/>
          </p:blipFill>
          <p:spPr bwMode="auto">
            <a:xfrm rot="4836151">
              <a:off x="6688877" y="941296"/>
              <a:ext cx="5619750" cy="298933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2" name="직사각형 21"/>
            <p:cNvSpPr/>
            <p:nvPr/>
          </p:nvSpPr>
          <p:spPr>
            <a:xfrm>
              <a:off x="10578885" y="784451"/>
              <a:ext cx="538448" cy="14104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8195820" y="287767"/>
              <a:ext cx="538448" cy="18773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4" name="직사각형 23"/>
          <p:cNvSpPr/>
          <p:nvPr userDrawn="1"/>
        </p:nvSpPr>
        <p:spPr>
          <a:xfrm>
            <a:off x="8809877" y="3313368"/>
            <a:ext cx="39108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667">
                <a:solidFill>
                  <a:srgbClr val="753805"/>
                </a:solidFill>
                <a:latin typeface="Hursheys" pitchFamily="2" charset="0"/>
              </a:rPr>
              <a:t>003</a:t>
            </a:r>
            <a:r>
              <a:rPr lang="en-US" altLang="ko-KR" sz="2667">
                <a:latin typeface="Hursheys" pitchFamily="2" charset="0"/>
              </a:rPr>
              <a:t>  </a:t>
            </a:r>
            <a:endParaRPr lang="en-US" altLang="ko-KR" sz="2667" dirty="0">
              <a:latin typeface="Hursheys" pitchFamily="2" charset="0"/>
            </a:endParaRPr>
          </a:p>
          <a:p>
            <a:r>
              <a:rPr lang="en-US" altLang="ko-KR" sz="2133">
                <a:latin typeface="Hursheys" pitchFamily="2" charset="0"/>
                <a:ea typeface="Yoon 윤고딕 540_TT" pitchFamily="18" charset="-127"/>
              </a:rPr>
              <a:t>           </a:t>
            </a:r>
            <a:endParaRPr lang="en-US" altLang="ko-KR" sz="2133" dirty="0">
              <a:latin typeface="Yoon 윤고딕 540_TT" pitchFamily="18" charset="-127"/>
              <a:ea typeface="Yoon 윤고딕 540_TT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98050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타이틀1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5797B8-6AF0-4B80-9305-6808424A8C26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960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직선 연결선 6"/>
          <p:cNvCxnSpPr/>
          <p:nvPr userDrawn="1"/>
        </p:nvCxnSpPr>
        <p:spPr>
          <a:xfrm>
            <a:off x="-6406" y="3332990"/>
            <a:ext cx="4085845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 userDrawn="1"/>
        </p:nvCxnSpPr>
        <p:spPr>
          <a:xfrm flipV="1">
            <a:off x="7485495" y="3338797"/>
            <a:ext cx="4668994" cy="5807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7248128" y="201407"/>
            <a:ext cx="5856651" cy="5980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8266" dirty="0">
                <a:solidFill>
                  <a:srgbClr val="984807"/>
                </a:solidFill>
              </a:rPr>
              <a:t>1</a:t>
            </a:r>
            <a:endParaRPr lang="ko-KR" altLang="en-US" sz="38266" dirty="0">
              <a:solidFill>
                <a:srgbClr val="9848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134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CD41C4-D9B7-4205-A73D-3EC36DF709D4}" type="datetime1">
              <a:rPr lang="ko-KR" altLang="en-US" smtClean="0"/>
              <a:t>2016-06-18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B5B6EF-0420-4E8B-81DF-D3461C11A6A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9838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8" r:id="rId9"/>
    <p:sldLayoutId id="2147483667" r:id="rId10"/>
    <p:sldLayoutId id="2147483669" r:id="rId11"/>
    <p:sldLayoutId id="2147483663" r:id="rId12"/>
    <p:sldLayoutId id="2147483665" r:id="rId13"/>
    <p:sldLayoutId id="2147483662" r:id="rId14"/>
    <p:sldLayoutId id="2147483672" r:id="rId15"/>
    <p:sldLayoutId id="2147483666" r:id="rId16"/>
    <p:sldLayoutId id="2147483673" r:id="rId17"/>
    <p:sldLayoutId id="2147483674" r:id="rId18"/>
    <p:sldLayoutId id="2147483675" r:id="rId19"/>
    <p:sldLayoutId id="2147483656" r:id="rId20"/>
    <p:sldLayoutId id="2147483657" r:id="rId21"/>
    <p:sldLayoutId id="2147483658" r:id="rId22"/>
    <p:sldLayoutId id="2147483659" r:id="rId23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98505" y="2186612"/>
            <a:ext cx="3339376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 err="1" smtClean="0">
                <a:solidFill>
                  <a:srgbClr val="FF0000"/>
                </a:solidFill>
                <a:latin typeface="Bauhaus 93" pitchFamily="82" charset="0"/>
                <a:ea typeface="HY견고딕" pitchFamily="18" charset="-127"/>
              </a:rPr>
              <a:t>Z</a:t>
            </a:r>
            <a:r>
              <a:rPr lang="en-US" altLang="ko-KR" sz="4800" dirty="0" err="1" smtClean="0">
                <a:solidFill>
                  <a:srgbClr val="FF0000"/>
                </a:solidFill>
                <a:latin typeface="Bauhaus 93" pitchFamily="82" charset="0"/>
                <a:ea typeface="HY견고딕" pitchFamily="18" charset="-127"/>
              </a:rPr>
              <a:t>u</a:t>
            </a:r>
            <a:r>
              <a:rPr lang="en-US" altLang="ko-KR" sz="7200" dirty="0" err="1" smtClean="0">
                <a:solidFill>
                  <a:srgbClr val="FF0000"/>
                </a:solidFill>
                <a:latin typeface="Bauhaus 93" pitchFamily="82" charset="0"/>
                <a:ea typeface="HY견고딕" pitchFamily="18" charset="-127"/>
              </a:rPr>
              <a:t>P</a:t>
            </a:r>
            <a:r>
              <a:rPr lang="en-US" altLang="ko-KR" sz="4800" dirty="0" err="1" smtClean="0">
                <a:solidFill>
                  <a:srgbClr val="FF0000"/>
                </a:solidFill>
                <a:latin typeface="Bauhaus 93" pitchFamily="82" charset="0"/>
                <a:ea typeface="HY견고딕" pitchFamily="18" charset="-127"/>
              </a:rPr>
              <a:t>lay</a:t>
            </a:r>
            <a:endParaRPr lang="en-US" altLang="ko-KR" sz="2800" dirty="0" smtClean="0">
              <a:solidFill>
                <a:srgbClr val="FF0000"/>
              </a:solidFill>
              <a:latin typeface="Bauhaus 93" pitchFamily="82" charset="0"/>
              <a:ea typeface="HY견고딕" pitchFamily="18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  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     </a:t>
            </a:r>
            <a:r>
              <a:rPr lang="ko-KR" altLang="en-US" dirty="0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중간 </a:t>
            </a:r>
            <a:r>
              <a:rPr lang="ko-KR" altLang="en-US" sz="28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프리젠테이</a:t>
            </a:r>
            <a:r>
              <a:rPr lang="ko-KR" altLang="en-US" sz="2800" dirty="0" err="1" smtClean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션</a:t>
            </a:r>
            <a:endParaRPr lang="ko-KR" altLang="en-US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5569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7. Board Detail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4033" name="_x165343776" descr="EMB00000e8c295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6521" y="1265583"/>
            <a:ext cx="9992140" cy="50768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8. Auction Buy Page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5297" name="_x165343696" descr="EMB00000e8c2958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15546" y="1159565"/>
            <a:ext cx="9740349" cy="52544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9. Auction Sell Page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6321" name="_x165343776" descr="EMB00000e8c296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83025" y="1172817"/>
            <a:ext cx="9978887" cy="506895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10. Item Auction Buy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4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44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43" name="_x165343696" descr="EMB00000e8c295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792" y="1199322"/>
            <a:ext cx="9780104" cy="53736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11. Item Auction Sell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0417" name="_x165343696" descr="EMB00000e8c295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792" y="1285875"/>
            <a:ext cx="9687337" cy="49824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12. Chat List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9393" name="_x165343776" descr="EMB00000e8c295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9044" y="1272209"/>
            <a:ext cx="9899373" cy="49960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13. Chatting System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8369" name="_x165343696" descr="EMB00000e8c296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296" y="1273176"/>
            <a:ext cx="9833113" cy="502160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14. Friend System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7345" name="_x165343696" descr="EMB00000e8c295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330" y="1225826"/>
            <a:ext cx="9382540" cy="50133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5" y="450574"/>
            <a:ext cx="6997150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15. </a:t>
            </a:r>
            <a:r>
              <a:rPr lang="en-US" altLang="ko-KR" sz="4400" dirty="0" err="1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Ranking&amp;User</a:t>
            </a:r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 Detail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45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4513" name="_x165343776" descr="EMB00000e8c296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1564" y="1278835"/>
            <a:ext cx="9819861" cy="48514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16. Inventory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349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3489" name="_x165343856" descr="EMB00000e8c295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5790" y="1233487"/>
            <a:ext cx="9846367" cy="498178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313044" y="1152941"/>
            <a:ext cx="200086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spc="-300" dirty="0" smtClean="0">
                <a:solidFill>
                  <a:srgbClr val="FF0000"/>
                </a:solidFill>
                <a:latin typeface="안상수2006중간" pitchFamily="18" charset="-127"/>
                <a:ea typeface="안상수2006중간" pitchFamily="18" charset="-127"/>
              </a:rPr>
              <a:t>레이아웃</a:t>
            </a:r>
            <a:r>
              <a:rPr lang="ko-KR" altLang="en-US" sz="4000" spc="-300" dirty="0" smtClean="0">
                <a:latin typeface="안상수2006중간" pitchFamily="18" charset="-127"/>
                <a:ea typeface="안상수2006중간" pitchFamily="18" charset="-127"/>
              </a:rPr>
              <a:t> </a:t>
            </a:r>
            <a:r>
              <a:rPr lang="ko-KR" altLang="en-US" sz="3200" b="1" spc="-300" dirty="0" smtClean="0">
                <a:latin typeface="안상수2006중간" pitchFamily="18" charset="-127"/>
                <a:ea typeface="안상수2006중간" pitchFamily="18" charset="-127"/>
              </a:rPr>
              <a:t>정의서</a:t>
            </a:r>
            <a:endParaRPr lang="en-US" altLang="ko-KR" sz="3200" b="1" spc="-300" dirty="0" smtClean="0"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61653" y="2113724"/>
            <a:ext cx="198002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안상수2006중간" pitchFamily="18" charset="-127"/>
                <a:ea typeface="안상수2006중간" pitchFamily="18" charset="-127"/>
              </a:rPr>
              <a:t>데이터</a:t>
            </a:r>
            <a:r>
              <a:rPr lang="ko-KR" altLang="en-US" sz="4000" dirty="0" smtClean="0">
                <a:latin typeface="안상수2006중간" pitchFamily="18" charset="-127"/>
                <a:ea typeface="안상수2006중간" pitchFamily="18" charset="-127"/>
              </a:rPr>
              <a:t> </a:t>
            </a:r>
            <a:r>
              <a:rPr lang="ko-KR" altLang="en-US" sz="3200" b="1" dirty="0" smtClean="0">
                <a:latin typeface="안상수2006중간" pitchFamily="18" charset="-127"/>
                <a:ea typeface="안상수2006중간" pitchFamily="18" charset="-127"/>
              </a:rPr>
              <a:t>모델</a:t>
            </a:r>
            <a:endParaRPr lang="en-US" altLang="ko-KR" sz="3200" b="1" dirty="0" smtClean="0">
              <a:latin typeface="안상수2006중간" pitchFamily="18" charset="-127"/>
              <a:ea typeface="안상수2006중간" pitchFamily="18" charset="-127"/>
            </a:endParaRPr>
          </a:p>
          <a:p>
            <a:pPr>
              <a:buFontTx/>
              <a:buChar char="-"/>
            </a:pPr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ERD</a:t>
            </a:r>
          </a:p>
          <a:p>
            <a:pPr>
              <a:buFontTx/>
              <a:buChar char="-"/>
            </a:pPr>
            <a:r>
              <a:rPr lang="ko-KR" altLang="en-US" sz="2400" dirty="0" smtClean="0">
                <a:latin typeface="안상수2006중간" pitchFamily="18" charset="-127"/>
                <a:ea typeface="안상수2006중간" pitchFamily="18" charset="-127"/>
              </a:rPr>
              <a:t>테이블</a:t>
            </a:r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/</a:t>
            </a:r>
            <a:r>
              <a:rPr lang="ko-KR" altLang="en-US" sz="2400" dirty="0" err="1" smtClean="0">
                <a:latin typeface="안상수2006중간" pitchFamily="18" charset="-127"/>
                <a:ea typeface="안상수2006중간" pitchFamily="18" charset="-127"/>
              </a:rPr>
              <a:t>컬럼</a:t>
            </a:r>
            <a:r>
              <a:rPr lang="ko-KR" altLang="en-US" sz="2400" dirty="0" smtClean="0">
                <a:latin typeface="안상수2006중간" pitchFamily="18" charset="-127"/>
                <a:ea typeface="안상수2006중간" pitchFamily="18" charset="-127"/>
              </a:rPr>
              <a:t> 정의서</a:t>
            </a:r>
            <a:endParaRPr lang="en-US" altLang="ko-KR" sz="2400" dirty="0" smtClean="0">
              <a:latin typeface="안상수2006중간" pitchFamily="18" charset="-127"/>
              <a:ea typeface="안상수2006중간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296401" y="3120890"/>
            <a:ext cx="23367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 smtClean="0">
                <a:solidFill>
                  <a:srgbClr val="FF0000"/>
                </a:solidFill>
                <a:latin typeface="안상수2006중간" pitchFamily="18" charset="-127"/>
                <a:ea typeface="안상수2006중간" pitchFamily="18" charset="-127"/>
              </a:rPr>
              <a:t>개발 표준 </a:t>
            </a:r>
            <a:r>
              <a:rPr lang="ko-KR" altLang="en-US" sz="3200" b="1" dirty="0" smtClean="0">
                <a:latin typeface="안상수2006중간" pitchFamily="18" charset="-127"/>
                <a:ea typeface="안상수2006중간" pitchFamily="18" charset="-127"/>
              </a:rPr>
              <a:t>정의</a:t>
            </a:r>
            <a:endParaRPr lang="en-US" altLang="ko-KR" sz="3200" b="1" dirty="0" smtClean="0">
              <a:latin typeface="안상수2006중간" pitchFamily="18" charset="-127"/>
              <a:ea typeface="안상수2006중간" pitchFamily="18" charset="-127"/>
            </a:endParaRPr>
          </a:p>
          <a:p>
            <a:r>
              <a:rPr lang="en-US" altLang="ko-KR" sz="2800" dirty="0" smtClean="0">
                <a:latin typeface="안상수2006중간" pitchFamily="18" charset="-127"/>
                <a:ea typeface="안상수2006중간" pitchFamily="18" charset="-127"/>
              </a:rPr>
              <a:t>-</a:t>
            </a:r>
            <a:r>
              <a:rPr lang="ko-KR" altLang="en-US" sz="2400" dirty="0" smtClean="0">
                <a:latin typeface="안상수2006중간" pitchFamily="18" charset="-127"/>
                <a:ea typeface="안상수2006중간" pitchFamily="18" charset="-127"/>
              </a:rPr>
              <a:t>용어 및 </a:t>
            </a:r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identifier </a:t>
            </a:r>
            <a:r>
              <a:rPr lang="ko-KR" altLang="en-US" sz="2400" dirty="0" smtClean="0">
                <a:latin typeface="안상수2006중간" pitchFamily="18" charset="-127"/>
                <a:ea typeface="안상수2006중간" pitchFamily="18" charset="-127"/>
              </a:rPr>
              <a:t>정의</a:t>
            </a:r>
            <a:endParaRPr lang="en-US" altLang="ko-KR" sz="2400" dirty="0" smtClean="0">
              <a:latin typeface="안상수2006중간" pitchFamily="18" charset="-127"/>
              <a:ea typeface="안상수2006중간" pitchFamily="18" charset="-127"/>
            </a:endParaRPr>
          </a:p>
          <a:p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 </a:t>
            </a:r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(</a:t>
            </a:r>
            <a:r>
              <a:rPr lang="ko-KR" altLang="en-US" sz="2400" dirty="0" smtClean="0">
                <a:latin typeface="안상수2006중간" pitchFamily="18" charset="-127"/>
                <a:ea typeface="안상수2006중간" pitchFamily="18" charset="-127"/>
              </a:rPr>
              <a:t>명명 규칙 정의</a:t>
            </a:r>
            <a:r>
              <a:rPr lang="en-US" altLang="ko-KR" sz="2400" dirty="0" smtClean="0">
                <a:latin typeface="안상수2006중간" pitchFamily="18" charset="-127"/>
                <a:ea typeface="안상수2006중간" pitchFamily="18" charset="-127"/>
              </a:rPr>
              <a:t>)</a:t>
            </a:r>
            <a:endParaRPr lang="ko-KR" altLang="en-US" sz="2400" dirty="0">
              <a:latin typeface="안상수2006중간" pitchFamily="18" charset="-127"/>
              <a:ea typeface="안상수2006중간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0393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17. Store System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2465" name="_x165635600" descr="EMB00000e8c295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02296" y="1208848"/>
            <a:ext cx="9846365" cy="50991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18. Stock Dictionary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6561" name="_x165331488" descr="EMB00000e8c294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310033"/>
            <a:ext cx="9462052" cy="505101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19. Quest System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5537" name="_x165343856" descr="EMB00000e8c295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2540" y="1199321"/>
            <a:ext cx="9713844" cy="52197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20. Setting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734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861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8609" name="_x165660008" descr="EMB00000e8c296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9287" y="1281112"/>
            <a:ext cx="9846365" cy="50269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575302" y="2697508"/>
            <a:ext cx="4380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6000" kern="0" spc="-30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데이터</a:t>
            </a:r>
            <a:r>
              <a:rPr kumimoji="0" lang="ko-KR" altLang="en-US" sz="60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kumimoji="0" lang="ko-KR" altLang="en-US" sz="4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모델</a:t>
            </a:r>
            <a:endParaRPr kumimoji="0" lang="ko-KR" altLang="en-US" sz="44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58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1. ER - Diagram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9634" name="Picture 2" descr="C:\Users\Administrator\Documents\카카오톡 받은 파일\KakaoTalk_20160618_14570916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89125" y="1595230"/>
            <a:ext cx="9631363" cy="4038600"/>
          </a:xfrm>
          <a:prstGeom prst="rect">
            <a:avLst/>
          </a:prstGeom>
          <a:noFill/>
        </p:spPr>
      </p:pic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45774" y="471142"/>
            <a:ext cx="1470992" cy="10396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ER</a:t>
            </a:r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7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Diagram</a:t>
            </a:r>
            <a:endParaRPr lang="ko-KR" altLang="en-US" sz="28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2520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auhaus 93" pitchFamily="82" charset="0"/>
                <a:ea typeface="안상수2006굵은" pitchFamily="18" charset="-127"/>
                <a:cs typeface="+mj-cs"/>
              </a:rPr>
              <a:t>Data Model</a:t>
            </a:r>
            <a:endParaRPr kumimoji="0" lang="ko-KR" altLang="en-US" sz="40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uhaus 93" pitchFamily="82" charset="0"/>
              <a:ea typeface="안상수2006굵은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1. User Table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45774" y="471142"/>
            <a:ext cx="1470992" cy="1039605"/>
          </a:xfrm>
        </p:spPr>
        <p:txBody>
          <a:bodyPr>
            <a:normAutofit/>
          </a:bodyPr>
          <a:lstStyle/>
          <a:p>
            <a:pPr algn="ctr"/>
            <a:r>
              <a:rPr lang="en-US" altLang="ko-KR" sz="25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Definition</a:t>
            </a:r>
            <a:endParaRPr lang="ko-KR" altLang="en-US" sz="22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2520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auhaus 93" pitchFamily="82" charset="0"/>
                <a:ea typeface="안상수2006굵은" pitchFamily="18" charset="-127"/>
                <a:cs typeface="+mj-cs"/>
              </a:rPr>
              <a:t>Data Model</a:t>
            </a:r>
            <a:endParaRPr kumimoji="0" lang="ko-KR" altLang="en-US" sz="40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uhaus 93" pitchFamily="82" charset="0"/>
              <a:ea typeface="안상수2006굵은" pitchFamily="18" charset="-127"/>
              <a:cs typeface="+mj-cs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29" name="_x166349696" descr="EMB00000e8c299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80592" y="1543878"/>
            <a:ext cx="3238500" cy="2065338"/>
          </a:xfrm>
          <a:prstGeom prst="rect">
            <a:avLst/>
          </a:prstGeom>
          <a:noFill/>
        </p:spPr>
      </p:pic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1" name="_x166349776" descr="EMB00000e8c299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0835" y="3836503"/>
            <a:ext cx="3313043" cy="974725"/>
          </a:xfrm>
          <a:prstGeom prst="rect">
            <a:avLst/>
          </a:prstGeom>
          <a:noFill/>
        </p:spPr>
      </p:pic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5" name="_x166349696" descr="EMB00000e8c298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698427" y="1543878"/>
            <a:ext cx="3697357" cy="1143000"/>
          </a:xfrm>
          <a:prstGeom prst="rect">
            <a:avLst/>
          </a:prstGeom>
          <a:noFill/>
        </p:spPr>
      </p:pic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40" name="Rectangle 1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39" name="_x166349696" descr="EMB00000e8c298d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724938" y="2975113"/>
            <a:ext cx="3737113" cy="1706563"/>
          </a:xfrm>
          <a:prstGeom prst="rect">
            <a:avLst/>
          </a:prstGeom>
          <a:noFill/>
        </p:spPr>
      </p:pic>
      <p:sp>
        <p:nvSpPr>
          <p:cNvPr id="73742" name="Rectangle 1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41" name="_x166349776" descr="EMB00000e8c298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751444" y="4896679"/>
            <a:ext cx="3790121" cy="1143000"/>
          </a:xfrm>
          <a:prstGeom prst="rect">
            <a:avLst/>
          </a:prstGeom>
          <a:noFill/>
        </p:spPr>
      </p:pic>
      <p:sp>
        <p:nvSpPr>
          <p:cNvPr id="73744" name="Rectangle 1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3743" name="_x166349856" descr="EMB00000e8c298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001079" y="4923183"/>
            <a:ext cx="3339547" cy="1143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2. From API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45774" y="471142"/>
            <a:ext cx="1470992" cy="1039605"/>
          </a:xfrm>
        </p:spPr>
        <p:txBody>
          <a:bodyPr>
            <a:normAutofit/>
          </a:bodyPr>
          <a:lstStyle/>
          <a:p>
            <a:pPr algn="ctr"/>
            <a:r>
              <a:rPr lang="en-US" altLang="ko-KR" sz="25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Definition</a:t>
            </a:r>
            <a:endParaRPr lang="ko-KR" altLang="en-US" sz="22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2520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auhaus 93" pitchFamily="82" charset="0"/>
                <a:ea typeface="안상수2006굵은" pitchFamily="18" charset="-127"/>
                <a:cs typeface="+mj-cs"/>
              </a:rPr>
              <a:t>Data Model</a:t>
            </a:r>
            <a:endParaRPr kumimoji="0" lang="ko-KR" altLang="en-US" sz="40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uhaus 93" pitchFamily="82" charset="0"/>
              <a:ea typeface="안상수2006굵은" pitchFamily="18" charset="-127"/>
              <a:cs typeface="+mj-cs"/>
            </a:endParaRPr>
          </a:p>
        </p:txBody>
      </p:sp>
      <p:sp>
        <p:nvSpPr>
          <p:cNvPr id="737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32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34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36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3738" name="Rectangle 10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5" name="_x166612456" descr="EMB00000e8c298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18852" y="1265582"/>
            <a:ext cx="4465638" cy="4876800"/>
          </a:xfrm>
          <a:prstGeom prst="rect">
            <a:avLst/>
          </a:prstGeom>
          <a:noFill/>
        </p:spPr>
      </p:pic>
      <p:sp>
        <p:nvSpPr>
          <p:cNvPr id="74758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7" name="_x166674384" descr="EMB00000e8c298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6852" y="3664227"/>
            <a:ext cx="4183063" cy="2286000"/>
          </a:xfrm>
          <a:prstGeom prst="rect">
            <a:avLst/>
          </a:prstGeom>
          <a:noFill/>
        </p:spPr>
      </p:pic>
      <p:sp>
        <p:nvSpPr>
          <p:cNvPr id="74760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4759" name="_x166349696" descr="EMB00000e8c299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67338" y="1292086"/>
            <a:ext cx="4271513" cy="15571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870714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3. </a:t>
            </a:r>
            <a:r>
              <a:rPr lang="en-US" altLang="ko-KR" sz="4400" dirty="0" err="1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Stock&amp;Board</a:t>
            </a:r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 Table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45774" y="471142"/>
            <a:ext cx="1470992" cy="1039605"/>
          </a:xfrm>
        </p:spPr>
        <p:txBody>
          <a:bodyPr>
            <a:normAutofit/>
          </a:bodyPr>
          <a:lstStyle/>
          <a:p>
            <a:pPr algn="ctr"/>
            <a:r>
              <a:rPr lang="en-US" altLang="ko-KR" sz="25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Definition</a:t>
            </a:r>
            <a:endParaRPr lang="ko-KR" altLang="en-US" sz="22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2520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auhaus 93" pitchFamily="82" charset="0"/>
                <a:ea typeface="안상수2006굵은" pitchFamily="18" charset="-127"/>
                <a:cs typeface="+mj-cs"/>
              </a:rPr>
              <a:t>Data Model</a:t>
            </a:r>
            <a:endParaRPr kumimoji="0" lang="ko-KR" altLang="en-US" sz="40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uhaus 93" pitchFamily="82" charset="0"/>
              <a:ea typeface="안상수2006굵은" pitchFamily="18" charset="-127"/>
              <a:cs typeface="+mj-cs"/>
            </a:endParaRPr>
          </a:p>
        </p:txBody>
      </p:sp>
      <p:sp>
        <p:nvSpPr>
          <p:cNvPr id="727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5" name="_x166659016" descr="EMB00000e8c298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4818" y="1570382"/>
            <a:ext cx="3703638" cy="1143000"/>
          </a:xfrm>
          <a:prstGeom prst="rect">
            <a:avLst/>
          </a:prstGeom>
          <a:noFill/>
        </p:spPr>
      </p:pic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7" name="_x166674384" descr="EMB00000e8c298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8313" y="2935356"/>
            <a:ext cx="3878263" cy="1150938"/>
          </a:xfrm>
          <a:prstGeom prst="rect">
            <a:avLst/>
          </a:prstGeom>
          <a:noFill/>
        </p:spPr>
      </p:pic>
      <p:sp>
        <p:nvSpPr>
          <p:cNvPr id="72710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09" name="_x166349696" descr="EMB00000e8c298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387548" y="1517374"/>
            <a:ext cx="3802063" cy="1516063"/>
          </a:xfrm>
          <a:prstGeom prst="rect">
            <a:avLst/>
          </a:prstGeom>
          <a:noFill/>
        </p:spPr>
      </p:pic>
      <p:sp>
        <p:nvSpPr>
          <p:cNvPr id="72712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2711" name="_x166349776" descr="EMB00000e8c298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7305" y="3306418"/>
            <a:ext cx="3803374" cy="133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8" name="오각형 7"/>
          <p:cNvSpPr/>
          <p:nvPr/>
        </p:nvSpPr>
        <p:spPr>
          <a:xfrm>
            <a:off x="1749285" y="450574"/>
            <a:ext cx="6374298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4. </a:t>
            </a:r>
            <a:r>
              <a:rPr lang="en-US" altLang="ko-KR" sz="4400" dirty="0" err="1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Quest&amp;Auction</a:t>
            </a:r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 Table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403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529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32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939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"/>
          <p:cNvSpPr>
            <a:spLocks noGrp="1"/>
          </p:cNvSpPr>
          <p:nvPr>
            <p:ph type="title"/>
          </p:nvPr>
        </p:nvSpPr>
        <p:spPr>
          <a:xfrm>
            <a:off x="145774" y="471142"/>
            <a:ext cx="1470992" cy="1039605"/>
          </a:xfrm>
        </p:spPr>
        <p:txBody>
          <a:bodyPr>
            <a:normAutofit/>
          </a:bodyPr>
          <a:lstStyle/>
          <a:p>
            <a:pPr algn="ctr"/>
            <a:r>
              <a:rPr lang="en-US" altLang="ko-KR" sz="25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Table</a:t>
            </a: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/>
            </a:r>
            <a:b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2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Definition</a:t>
            </a:r>
            <a:endParaRPr lang="ko-KR" altLang="en-US" sz="22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132520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Bauhaus 93" pitchFamily="82" charset="0"/>
                <a:ea typeface="안상수2006굵은" pitchFamily="18" charset="-127"/>
                <a:cs typeface="+mj-cs"/>
              </a:rPr>
              <a:t>Data Model</a:t>
            </a:r>
            <a:endParaRPr kumimoji="0" lang="ko-KR" altLang="en-US" sz="40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auhaus 93" pitchFamily="82" charset="0"/>
              <a:ea typeface="안상수2006굵은" pitchFamily="18" charset="-127"/>
              <a:cs typeface="+mj-cs"/>
            </a:endParaRPr>
          </a:p>
        </p:txBody>
      </p:sp>
      <p:sp>
        <p:nvSpPr>
          <p:cNvPr id="7168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1" name="_x166349856" descr="EMB00000e8c298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1078" y="1490870"/>
            <a:ext cx="3741738" cy="1341438"/>
          </a:xfrm>
          <a:prstGeom prst="rect">
            <a:avLst/>
          </a:prstGeom>
          <a:noFill/>
        </p:spPr>
      </p:pic>
      <p:sp>
        <p:nvSpPr>
          <p:cNvPr id="7168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3" name="_x166674304" descr="EMB00000e8c298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22504" y="1504121"/>
            <a:ext cx="4381500" cy="1714500"/>
          </a:xfrm>
          <a:prstGeom prst="rect">
            <a:avLst/>
          </a:prstGeom>
          <a:noFill/>
        </p:spPr>
      </p:pic>
      <p:sp>
        <p:nvSpPr>
          <p:cNvPr id="71686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5" name="_x166659096" descr="EMB00000e8c298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09252" y="3611218"/>
            <a:ext cx="4373218" cy="1143000"/>
          </a:xfrm>
          <a:prstGeom prst="rect">
            <a:avLst/>
          </a:prstGeom>
          <a:noFill/>
        </p:spPr>
      </p:pic>
      <p:sp>
        <p:nvSpPr>
          <p:cNvPr id="71688" name="Rectangle 8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687" name="_x166659176" descr="EMB00000e8c298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7826" y="3240156"/>
            <a:ext cx="3908425" cy="1524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7742" y="2697508"/>
            <a:ext cx="4380981" cy="1325563"/>
          </a:xfrm>
        </p:spPr>
        <p:txBody>
          <a:bodyPr>
            <a:normAutofit/>
          </a:bodyPr>
          <a:lstStyle/>
          <a:p>
            <a:r>
              <a:rPr lang="ko-KR" altLang="en-US" sz="6000" kern="0" spc="-30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</a:rPr>
              <a:t>레이아웃</a:t>
            </a:r>
            <a:r>
              <a:rPr lang="ko-KR" altLang="en-US" sz="6000" kern="0" spc="-300" dirty="0" smtClean="0">
                <a:solidFill>
                  <a:schemeClr val="bg1"/>
                </a:solidFill>
                <a:latin typeface="안상수2006굵은" pitchFamily="18" charset="-127"/>
                <a:ea typeface="안상수2006굵은" pitchFamily="18" charset="-127"/>
              </a:rPr>
              <a:t> </a:t>
            </a:r>
            <a:r>
              <a:rPr lang="ko-KR" altLang="en-US" kern="0" spc="-300" dirty="0" smtClean="0">
                <a:solidFill>
                  <a:schemeClr val="bg1"/>
                </a:solidFill>
                <a:latin typeface="안상수2006굵은" pitchFamily="18" charset="-127"/>
                <a:ea typeface="안상수2006굵은" pitchFamily="18" charset="-127"/>
              </a:rPr>
              <a:t>정의서</a:t>
            </a:r>
            <a:endParaRPr lang="ko-KR" altLang="en-US" kern="0" spc="-300" dirty="0">
              <a:solidFill>
                <a:schemeClr val="bg1"/>
              </a:solidFill>
              <a:latin typeface="안상수2006굵은" pitchFamily="18" charset="-127"/>
              <a:ea typeface="안상수2006굵은" pitchFamily="18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283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17498" y="2697508"/>
            <a:ext cx="438098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60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개발 표준</a:t>
            </a:r>
            <a:r>
              <a:rPr kumimoji="0" lang="ko-KR" altLang="en-US" sz="60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kumimoji="0" lang="ko-KR" altLang="en-US" sz="44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정의</a:t>
            </a:r>
            <a:endParaRPr kumimoji="0" lang="ko-KR" altLang="en-US" sz="44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01883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530" y="471142"/>
            <a:ext cx="1364974" cy="10396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Naming </a:t>
            </a:r>
            <a:b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Rule</a:t>
            </a:r>
            <a:endParaRPr lang="ko-KR" altLang="en-US" sz="28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9024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개발 표준 </a:t>
            </a:r>
            <a:r>
              <a:rPr lang="ko-KR" altLang="en-US" sz="2800" kern="0" spc="-30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정의</a:t>
            </a:r>
            <a:endParaRPr kumimoji="0" lang="ko-KR" altLang="en-US" sz="44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2100466" y="815011"/>
            <a:ext cx="9481933" cy="500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 - </a:t>
            </a:r>
            <a:r>
              <a:rPr kumimoji="0" lang="ko-KR" altLang="en-US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이름은 영문소문자</a:t>
            </a:r>
            <a:r>
              <a:rPr kumimoji="0" lang="en-US" altLang="ko-KR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, </a:t>
            </a:r>
            <a:r>
              <a:rPr kumimoji="0" lang="ko-KR" altLang="en-US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영문대문자</a:t>
            </a:r>
            <a:r>
              <a:rPr kumimoji="0" lang="en-US" altLang="ko-KR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, </a:t>
            </a:r>
            <a:r>
              <a:rPr kumimoji="0" lang="ko-KR" altLang="en-US" sz="4800" b="0" i="0" u="none" strike="noStrike" kern="0" cap="none" spc="-300" normalizeH="0" baseline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숫자로 작성한다</a:t>
            </a:r>
            <a:endParaRPr kumimoji="0" lang="en-US" altLang="ko-KR" sz="4800" b="0" i="0" u="none" strike="noStrike" kern="0" cap="none" spc="-300" normalizeH="0" baseline="0" noProof="0" dirty="0" smtClean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- 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이름은 영문소문자로 시작한다</a:t>
            </a:r>
            <a:endParaRPr lang="en-US" altLang="ko-KR" sz="48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4800" b="0" i="0" u="none" strike="noStrike" kern="0" cap="none" spc="-300" normalizeH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 - </a:t>
            </a:r>
            <a:r>
              <a:rPr kumimoji="0" lang="ko-KR" altLang="en-US" sz="4800" b="0" i="0" u="none" strike="noStrike" kern="0" cap="none" spc="-300" normalizeH="0" noProof="0" dirty="0" smtClean="0">
                <a:ln>
                  <a:noFill/>
                </a:ln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영문대문자는 단어와 단어를 연결할 때에만 사용한다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1. Basic Rule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530" y="471142"/>
            <a:ext cx="1364974" cy="10396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Naming </a:t>
            </a:r>
            <a:b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Rule</a:t>
            </a:r>
            <a:endParaRPr lang="ko-KR" altLang="en-US" sz="28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9024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개발 표준 </a:t>
            </a:r>
            <a:r>
              <a:rPr lang="ko-KR" altLang="en-US" sz="2800" kern="0" spc="-30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정의</a:t>
            </a:r>
            <a:endParaRPr kumimoji="0" lang="ko-KR" altLang="en-US" sz="44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953309" y="962470"/>
            <a:ext cx="9481933" cy="50026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- id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는 문서 전체의 고유식별자이므로 동일한 </a:t>
            </a: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id 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사용금지</a:t>
            </a:r>
            <a:endParaRPr lang="en-US" altLang="ko-KR" sz="48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 - 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레이아웃을 제외한 </a:t>
            </a: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id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는 스타일을 지정하지 않는다</a:t>
            </a:r>
            <a:endParaRPr lang="en-US" altLang="ko-KR" sz="48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lang="en-US" altLang="ko-KR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- class</a:t>
            </a:r>
            <a:r>
              <a:rPr lang="ko-KR" altLang="en-US" sz="48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는 문서에서 여러 번 사용 가능하다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2. Id / class Rule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5530" y="471142"/>
            <a:ext cx="1364974" cy="103960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Naming </a:t>
            </a:r>
            <a:b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</a:br>
            <a:r>
              <a:rPr lang="en-US" altLang="ko-KR" sz="2800" dirty="0" smtClean="0">
                <a:latin typeface="Bauhaus 93" pitchFamily="82" charset="0"/>
                <a:ea typeface="Verdana" pitchFamily="34" charset="0"/>
                <a:cs typeface="Verdana" pitchFamily="34" charset="0"/>
              </a:rPr>
              <a:t>Rule</a:t>
            </a:r>
            <a:endParaRPr lang="ko-KR" altLang="en-US" sz="2800" dirty="0">
              <a:latin typeface="Bauhaus 93" pitchFamily="82" charset="0"/>
              <a:cs typeface="Verdana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159024" y="-172276"/>
            <a:ext cx="1931510" cy="8690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0" cap="none" spc="-300" normalizeH="0" baseline="0" noProof="0" dirty="0" smtClean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안상수2006굵은" pitchFamily="18" charset="-127"/>
                <a:ea typeface="안상수2006굵은" pitchFamily="18" charset="-127"/>
                <a:cs typeface="+mj-cs"/>
              </a:rPr>
              <a:t>개발 표준 </a:t>
            </a:r>
            <a:r>
              <a:rPr lang="ko-KR" altLang="en-US" sz="2800" kern="0" spc="-30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정의</a:t>
            </a:r>
            <a:endParaRPr kumimoji="0" lang="ko-KR" altLang="en-US" sz="4400" b="0" i="0" u="none" strike="noStrike" kern="0" cap="none" spc="-30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7281575" y="1709528"/>
            <a:ext cx="4022530" cy="19878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742950" marR="0" lvl="0" indent="-74295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좌 </a:t>
            </a:r>
            <a:r>
              <a:rPr lang="en-US" altLang="ko-KR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: </a:t>
            </a:r>
            <a:r>
              <a:rPr lang="en-US" altLang="ko-KR" sz="4000" kern="0" spc="-300" dirty="0" err="1" smtClean="0">
                <a:latin typeface="안상수2006굵은" pitchFamily="18" charset="-127"/>
                <a:ea typeface="안상수2006굵은" pitchFamily="18" charset="-127"/>
                <a:cs typeface="+mj-cs"/>
              </a:rPr>
              <a:t>Folder&amp;file</a:t>
            </a:r>
            <a:r>
              <a:rPr lang="en-US" altLang="ko-KR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 </a:t>
            </a:r>
            <a:r>
              <a:rPr lang="ko-KR" altLang="en-US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명명규칙</a:t>
            </a:r>
            <a:endParaRPr lang="en-US" altLang="ko-KR" sz="40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하 </a:t>
            </a:r>
            <a:r>
              <a:rPr lang="en-US" altLang="ko-KR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: Image </a:t>
            </a:r>
            <a:r>
              <a:rPr lang="ko-KR" altLang="en-US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명명규칙</a:t>
            </a:r>
            <a:endParaRPr lang="en-US" altLang="ko-KR" sz="40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Final_naming_rule.hwp </a:t>
            </a:r>
            <a:r>
              <a:rPr lang="ko-KR" altLang="en-US" sz="4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참조</a:t>
            </a:r>
            <a:endParaRPr lang="en-US" altLang="ko-KR" sz="40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742950" marR="0" lvl="0" indent="-742950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altLang="ko-KR" sz="4000" kern="0" spc="-300" dirty="0" smtClean="0"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5" y="450574"/>
            <a:ext cx="5923723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3. </a:t>
            </a:r>
            <a:r>
              <a:rPr lang="en-US" altLang="ko-KR" sz="4400" dirty="0" err="1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Image&amp;folder</a:t>
            </a:r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 Rule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939" name="Rectangle 3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9941" name="Rectangle 5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/>
        </p:nvGraphicFramePr>
        <p:xfrm>
          <a:off x="2008853" y="1537251"/>
          <a:ext cx="4471459" cy="4556273"/>
        </p:xfrm>
        <a:graphic>
          <a:graphicData uri="http://schemas.openxmlformats.org/drawingml/2006/table">
            <a:tbl>
              <a:tblPr/>
              <a:tblGrid>
                <a:gridCol w="1374715"/>
                <a:gridCol w="1548372"/>
                <a:gridCol w="1548372"/>
              </a:tblGrid>
              <a:tr h="30875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돋움"/>
                        </a:rPr>
                        <a:t>분류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예제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설명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533297">
                <a:tc rowSpan="5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closet.html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서비스영문이름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.html'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pop.html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팝업 파일을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ifr.html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iframe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파일을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inc_html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include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7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tmp.html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임시 파일을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297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CSS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closet.css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서비스영문이름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.html'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로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8751">
                <a:tc rowSpan="4"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Folder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p_yymmdd_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프로젝트명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기능추가시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img, css, js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image, css, javascript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폴더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 err="1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p_yymmdd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프로젝트명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\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메뉴명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HTML 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파일의 폴더 분류가 필요한 경우 사용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329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tmp</a:t>
                      </a:r>
                      <a:r>
                        <a:rPr lang="en-US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_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돋움"/>
                        </a:rPr>
                        <a:t>임시 파일의 폴더 분류가 필요한 경우 사용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942" name="Rectangle 6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6" name="표 15"/>
          <p:cNvGraphicFramePr>
            <a:graphicFrameLocks noGrp="1"/>
          </p:cNvGraphicFramePr>
          <p:nvPr/>
        </p:nvGraphicFramePr>
        <p:xfrm>
          <a:off x="6736353" y="3858369"/>
          <a:ext cx="4788789" cy="1341120"/>
        </p:xfrm>
        <a:graphic>
          <a:graphicData uri="http://schemas.openxmlformats.org/drawingml/2006/table">
            <a:tbl>
              <a:tblPr/>
              <a:tblGrid>
                <a:gridCol w="1488440"/>
                <a:gridCol w="1452499"/>
                <a:gridCol w="1847850"/>
              </a:tblGrid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돋움"/>
                        </a:rPr>
                        <a:t>잘못된 예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올바른 예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설명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onRecommendTab1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tab1RecommendOn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'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형태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의미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,</a:t>
                      </a: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상태‘ 순서로 조합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bsv.gif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btnStockView.gif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>
                          <a:solidFill>
                            <a:srgbClr val="000000"/>
                          </a:solidFill>
                          <a:latin typeface="돋움"/>
                        </a:rPr>
                        <a:t>임의로 축약하지 않는다</a:t>
                      </a:r>
                      <a:r>
                        <a:rPr lang="en-US" altLang="ko-KR" sz="1000">
                          <a:solidFill>
                            <a:srgbClr val="000000"/>
                          </a:solidFill>
                          <a:latin typeface="돋움"/>
                        </a:rPr>
                        <a:t>.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1btnSearch.gif</a:t>
                      </a:r>
                      <a:endParaRPr lang="en-US" sz="100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  <a:latin typeface="돋움"/>
                          <a:ea typeface="돋움"/>
                        </a:rPr>
                        <a:t>btnSearch.gif</a:t>
                      </a:r>
                      <a:endParaRPr 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돋움"/>
                        </a:rPr>
                        <a:t>숫자로 시작하지 않는다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돋움"/>
                        </a:rPr>
                        <a:t>.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바탕"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94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9850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1. Main Page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8913" name="_x165343696" descr="EMB00000e8c295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080052"/>
            <a:ext cx="9700591" cy="536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2. Stock inquiry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915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9153" name="_x165343776" descr="EMB00000e8c295b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8313" y="1212574"/>
            <a:ext cx="9806609" cy="50990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3. My Stock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8129" name="_x165343776" descr="EMB00000e8c295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6278" y="1166192"/>
            <a:ext cx="9859618" cy="5133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4. Stock Detail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710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5474" y="1200771"/>
            <a:ext cx="9801225" cy="517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5. Stock Board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08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6081" name="_x165343696" descr="EMB00000e8c295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6279" y="1258957"/>
            <a:ext cx="9819860" cy="51686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B5B6EF-0420-4E8B-81DF-D3461C11A6A7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12031" y="503576"/>
            <a:ext cx="1245707" cy="9541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600" b="1" kern="0" spc="-150" dirty="0" smtClean="0">
                <a:solidFill>
                  <a:schemeClr val="accent4">
                    <a:lumMod val="75000"/>
                  </a:schemeClr>
                </a:solidFill>
                <a:latin typeface="안상수2006굵은" pitchFamily="18" charset="-127"/>
                <a:ea typeface="안상수2006굵은" pitchFamily="18" charset="-127"/>
                <a:cs typeface="+mj-cs"/>
              </a:rPr>
              <a:t>레이아웃 </a:t>
            </a:r>
            <a:endParaRPr lang="en-US" altLang="ko-KR" sz="2800" b="1" kern="0" spc="-150" dirty="0" smtClean="0">
              <a:solidFill>
                <a:schemeClr val="accent4">
                  <a:lumMod val="75000"/>
                </a:schemeClr>
              </a:solidFill>
              <a:latin typeface="안상수2006굵은" pitchFamily="18" charset="-127"/>
              <a:ea typeface="안상수2006굵은" pitchFamily="18" charset="-127"/>
              <a:cs typeface="+mj-cs"/>
            </a:endParaRPr>
          </a:p>
          <a:p>
            <a:pPr marL="0" marR="0" lvl="0" indent="0" algn="ctr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000" kern="0" spc="-300" dirty="0" smtClean="0">
                <a:latin typeface="안상수2006굵은" pitchFamily="18" charset="-127"/>
                <a:ea typeface="안상수2006굵은" pitchFamily="18" charset="-127"/>
                <a:cs typeface="+mj-cs"/>
              </a:rPr>
              <a:t>정의서 </a:t>
            </a:r>
            <a:endParaRPr kumimoji="0" lang="ko-KR" altLang="en-US" sz="4800" b="0" i="0" u="none" strike="noStrike" kern="0" cap="none" spc="-300" normalizeH="0" baseline="0" noProof="0" dirty="0">
              <a:ln>
                <a:noFill/>
              </a:ln>
              <a:effectLst/>
              <a:uLnTx/>
              <a:uFillTx/>
              <a:latin typeface="안상수2006굵은" pitchFamily="18" charset="-127"/>
              <a:ea typeface="안상수2006굵은" pitchFamily="18" charset="-127"/>
              <a:cs typeface="+mj-cs"/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1749286" y="450574"/>
            <a:ext cx="5738192" cy="649356"/>
          </a:xfrm>
          <a:prstGeom prst="homePlat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4400" dirty="0" smtClean="0">
                <a:solidFill>
                  <a:schemeClr val="accent4">
                    <a:lumMod val="75000"/>
                  </a:schemeClr>
                </a:solidFill>
                <a:latin typeface="Bauhaus 93" pitchFamily="82" charset="0"/>
              </a:rPr>
              <a:t>6. Write Board</a:t>
            </a:r>
            <a:endParaRPr lang="ko-KR" altLang="en-US" sz="4400" dirty="0">
              <a:solidFill>
                <a:schemeClr val="accent4">
                  <a:lumMod val="75000"/>
                </a:schemeClr>
              </a:solidFill>
              <a:latin typeface="Bauhaus 93" pitchFamily="82" charset="0"/>
            </a:endParaRPr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914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5058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5057" name="_x165343696" descr="EMB00000e8c295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22783" y="1325217"/>
            <a:ext cx="9780104" cy="52639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6582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</TotalTime>
  <Words>416</Words>
  <Application>Microsoft Office PowerPoint</Application>
  <PresentationFormat>사용자 지정</PresentationFormat>
  <Paragraphs>179</Paragraphs>
  <Slides>34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슬라이드 1</vt:lpstr>
      <vt:lpstr>슬라이드 2</vt:lpstr>
      <vt:lpstr>레이아웃 정의서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ER Diagram</vt:lpstr>
      <vt:lpstr>Table Definition</vt:lpstr>
      <vt:lpstr>Table Definition</vt:lpstr>
      <vt:lpstr>Table Definition</vt:lpstr>
      <vt:lpstr>Table Definition</vt:lpstr>
      <vt:lpstr>슬라이드 30</vt:lpstr>
      <vt:lpstr>Naming  Rule</vt:lpstr>
      <vt:lpstr>Naming  Rule</vt:lpstr>
      <vt:lpstr>Naming  Rule</vt:lpstr>
      <vt:lpstr>슬라이드 34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우경원</dc:creator>
  <cp:lastModifiedBy>Registered User</cp:lastModifiedBy>
  <cp:revision>20</cp:revision>
  <dcterms:created xsi:type="dcterms:W3CDTF">2016-04-01T13:27:03Z</dcterms:created>
  <dcterms:modified xsi:type="dcterms:W3CDTF">2016-06-18T06:30:20Z</dcterms:modified>
</cp:coreProperties>
</file>